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28" r:id="rId3"/>
    <p:sldId id="329" r:id="rId4"/>
    <p:sldId id="318" r:id="rId5"/>
    <p:sldId id="333" r:id="rId6"/>
    <p:sldId id="257" r:id="rId7"/>
    <p:sldId id="258" r:id="rId8"/>
    <p:sldId id="324" r:id="rId9"/>
    <p:sldId id="325" r:id="rId10"/>
    <p:sldId id="273" r:id="rId11"/>
  </p:sldIdLst>
  <p:sldSz cx="12192000" cy="6858000"/>
  <p:notesSz cx="6858000" cy="9144000"/>
  <p:custDataLst>
    <p:tags r:id="rId13"/>
  </p:custData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9F56"/>
    <a:srgbClr val="92CB5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0FFA4-5F04-4C74-911A-CDDD0234E8EB}" type="datetimeFigureOut">
              <a:rPr lang="en-DK" smtClean="0"/>
              <a:t>04/07/2022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032B1-8B13-468E-9F59-8FE81E7D3FC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6205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E98080-ED1D-4AAC-8EA5-7566824A5690}"/>
              </a:ext>
            </a:extLst>
          </p:cNvPr>
          <p:cNvSpPr/>
          <p:nvPr userDrawn="1"/>
        </p:nvSpPr>
        <p:spPr>
          <a:xfrm>
            <a:off x="-1" y="-79222"/>
            <a:ext cx="12192000" cy="55253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863">
                <a:srgbClr val="FDFDFD"/>
              </a:gs>
              <a:gs pos="71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3DF1F-5E8E-43D7-B2DD-57384F492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9932" y="3762480"/>
            <a:ext cx="8967234" cy="819011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D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E135F2-963C-47F3-9BA3-88037E80B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8429" y="5661428"/>
            <a:ext cx="7515140" cy="454396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13391C-44E4-4717-B20B-229F99080ED3}"/>
              </a:ext>
            </a:extLst>
          </p:cNvPr>
          <p:cNvSpPr/>
          <p:nvPr userDrawn="1"/>
        </p:nvSpPr>
        <p:spPr>
          <a:xfrm>
            <a:off x="0" y="5369668"/>
            <a:ext cx="12192000" cy="152843"/>
          </a:xfrm>
          <a:prstGeom prst="rect">
            <a:avLst/>
          </a:prstGeom>
          <a:gradFill flip="none" rotWithShape="1">
            <a:gsLst>
              <a:gs pos="0">
                <a:srgbClr val="869F56"/>
              </a:gs>
              <a:gs pos="22000">
                <a:schemeClr val="accent6">
                  <a:lumMod val="60000"/>
                  <a:lumOff val="40000"/>
                </a:schemeClr>
              </a:gs>
              <a:gs pos="69000">
                <a:schemeClr val="accent6">
                  <a:lumMod val="40000"/>
                  <a:lumOff val="60000"/>
                </a:schemeClr>
              </a:gs>
              <a:gs pos="97000">
                <a:schemeClr val="accent6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F4D3BC-CCB2-472D-B7C8-483D718158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10" y="568501"/>
            <a:ext cx="10827278" cy="10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5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D26ED-6CE8-455F-AE72-F8774AB3F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44" y="522581"/>
            <a:ext cx="11574755" cy="825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7D008-9D99-411D-80A3-8AC2491B9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44" y="1455938"/>
            <a:ext cx="11574755" cy="474955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 dirty="0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6C0D43D1-2BC5-41D4-84DD-E471297A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575873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B82B-9C46-4D9C-A469-D5FF9884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26" y="1196503"/>
            <a:ext cx="11395819" cy="32103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47444-EF53-4BAC-9EF9-3D2DADDD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498" y="4589463"/>
            <a:ext cx="1077824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844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8255-688B-4036-B6AF-01B622E0A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9A01E-E086-46AE-B725-A7EBF5489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31A79-ECA7-40B1-A395-DAFB303F0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F845063C-6B80-43AE-9868-5BECB015F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1478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888DB-F832-42AD-AF3C-37ED033C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E2E7A-FC22-4A21-A05E-000436DD7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95FB3-6D6B-4229-B864-40B50B924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E9D288-0DF9-4298-B4E6-BC99B0A10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286C3D-311E-4370-B230-0F2A47932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780F7A-9A16-477C-BA01-0E41A4564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51349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FD9C3-E272-4391-A47D-B77661756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DAAF9D1D-B3A7-4FEB-B97F-A315346CE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410709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A1D736BE-CE59-4D0E-9B6A-4B4A8A7E2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09734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830350C-EC24-450A-8B6D-58849A93FF0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9335895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97081F-D207-421C-8219-BB59782B8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44" y="531459"/>
            <a:ext cx="11574755" cy="825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4FCAE-B49B-44D2-A274-833AD265D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444" y="1527243"/>
            <a:ext cx="11574755" cy="4678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78E26D-14FE-4CFF-BB69-90BD4CA49DB6}"/>
              </a:ext>
            </a:extLst>
          </p:cNvPr>
          <p:cNvSpPr/>
          <p:nvPr userDrawn="1"/>
        </p:nvSpPr>
        <p:spPr>
          <a:xfrm>
            <a:off x="9317804" y="6506031"/>
            <a:ext cx="2569395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algn="r" defTabSz="457200" rtl="0" eaLnBrk="1" latinLnBrk="0" hangingPunct="1"/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Sensata Proprietary Information. Strictly Private.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95ED58-17F3-4F80-B37F-1003815D8325}"/>
              </a:ext>
            </a:extLst>
          </p:cNvPr>
          <p:cNvSpPr/>
          <p:nvPr userDrawn="1"/>
        </p:nvSpPr>
        <p:spPr>
          <a:xfrm>
            <a:off x="0" y="0"/>
            <a:ext cx="12192000" cy="4572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31000">
                <a:schemeClr val="accent6">
                  <a:lumMod val="40000"/>
                  <a:lumOff val="60000"/>
                </a:schemeClr>
              </a:gs>
              <a:gs pos="0">
                <a:srgbClr val="869F56"/>
              </a:gs>
              <a:gs pos="67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8C413A-75C3-4BDF-8E4E-83AAC83FDC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018" y="57448"/>
            <a:ext cx="3497280" cy="349490"/>
          </a:xfrm>
          <a:prstGeom prst="rect">
            <a:avLst/>
          </a:prstGeom>
        </p:spPr>
      </p:pic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0DE226A5-7DEF-400A-B75F-0A2E3D0D2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04988"/>
            <a:ext cx="2743200" cy="3168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9284440C-7577-482E-BCF4-DAC163B93C3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03059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869F5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.e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hyperlink" Target="mailto:lb_activation@sensata.com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E76E4D1-D659-4AC3-963C-B6781681708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1709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5647AD3-E2C3-4F86-8BA9-6B950F2D3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2382" y="4366487"/>
            <a:ext cx="8967234" cy="819011"/>
          </a:xfrm>
        </p:spPr>
        <p:txBody>
          <a:bodyPr vert="horz"/>
          <a:lstStyle/>
          <a:p>
            <a:r>
              <a:rPr lang="en-US" dirty="0"/>
              <a:t>SERVICE</a:t>
            </a:r>
            <a:endParaRPr lang="en-D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6046F5-4E46-41E1-A1A5-60EE000971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Monitoring &amp; Field Servicing Software</a:t>
            </a:r>
            <a:endParaRPr lang="en-DK" dirty="0"/>
          </a:p>
        </p:txBody>
      </p:sp>
      <p:pic>
        <p:nvPicPr>
          <p:cNvPr id="2050" name="Billede 2">
            <a:extLst>
              <a:ext uri="{FF2B5EF4-FFF2-40B4-BE49-F238E27FC236}">
                <a16:creationId xmlns:a16="http://schemas.microsoft.com/office/drawing/2014/main" id="{14E876A7-7211-4AE1-BCDB-B37169057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481" y="1760076"/>
            <a:ext cx="5261038" cy="282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337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A13F5A9-DB23-424F-ACEA-9C59DDB325C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06813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250" y="659680"/>
            <a:ext cx="7886700" cy="554831"/>
          </a:xfrm>
        </p:spPr>
        <p:txBody>
          <a:bodyPr vert="horz"/>
          <a:lstStyle/>
          <a:p>
            <a:r>
              <a:rPr lang="en-IN" dirty="0"/>
              <a:t>Logging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8962" y="1499085"/>
            <a:ext cx="5934075" cy="3420398"/>
          </a:xfrm>
        </p:spPr>
      </p:pic>
      <p:sp>
        <p:nvSpPr>
          <p:cNvPr id="5" name="TextBox 4"/>
          <p:cNvSpPr txBox="1"/>
          <p:nvPr/>
        </p:nvSpPr>
        <p:spPr>
          <a:xfrm>
            <a:off x="3128961" y="5204057"/>
            <a:ext cx="593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400" dirty="0"/>
              <a:t>Access and read error logs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400" dirty="0"/>
              <a:t>Save the error logs for further analysis / 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1092670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77FB9C2E-E04E-4CE9-9E5A-9ADBD8EC024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39784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8319D68-36F1-4CF1-8C0A-19F1CF47E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SERVICE is convenient addition to CREATOR for monitoring and servicing purposes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358F3-28F7-499C-9706-B59E5A916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176" y="4530341"/>
            <a:ext cx="3854502" cy="23052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service personnel, field agents, production, and supervisors</a:t>
            </a:r>
          </a:p>
          <a:p>
            <a:r>
              <a:rPr lang="en-US" dirty="0"/>
              <a:t>Monitoring and field servicing</a:t>
            </a:r>
          </a:p>
          <a:p>
            <a:pPr lvl="1"/>
            <a:r>
              <a:rPr lang="en-US" dirty="0"/>
              <a:t>Connection to the BMS</a:t>
            </a:r>
          </a:p>
          <a:p>
            <a:pPr lvl="1"/>
            <a:r>
              <a:rPr lang="en-US" dirty="0"/>
              <a:t>Battery operation monitoring</a:t>
            </a:r>
          </a:p>
          <a:p>
            <a:pPr lvl="1"/>
            <a:r>
              <a:rPr lang="en-US" dirty="0"/>
              <a:t>Software update and maintenance</a:t>
            </a:r>
          </a:p>
          <a:p>
            <a:pPr lvl="1"/>
            <a:r>
              <a:rPr lang="en-US" dirty="0"/>
              <a:t>Troubleshooting</a:t>
            </a:r>
          </a:p>
          <a:p>
            <a:r>
              <a:rPr lang="en-US" dirty="0"/>
              <a:t>Configuration options are locked and not visible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A3D35E-C24F-44AB-86C7-BE04B902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440C-7577-482E-BCF4-DAC163B93C3D}" type="slidenum">
              <a:rPr lang="en-DK" smtClean="0"/>
              <a:pPr/>
              <a:t>2</a:t>
            </a:fld>
            <a:endParaRPr lang="en-DK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D641EC-4F25-4FCA-BA39-55DD1F34A279}"/>
              </a:ext>
            </a:extLst>
          </p:cNvPr>
          <p:cNvSpPr txBox="1">
            <a:spLocks/>
          </p:cNvSpPr>
          <p:nvPr/>
        </p:nvSpPr>
        <p:spPr>
          <a:xfrm>
            <a:off x="1227458" y="4530342"/>
            <a:ext cx="4045878" cy="219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engineers and R&amp;D</a:t>
            </a:r>
          </a:p>
          <a:p>
            <a:r>
              <a:rPr lang="en-US" dirty="0"/>
              <a:t>Configuration, monitoring, and servicing</a:t>
            </a:r>
          </a:p>
          <a:p>
            <a:pPr lvl="1"/>
            <a:r>
              <a:rPr lang="en-US" dirty="0"/>
              <a:t>Configuration</a:t>
            </a:r>
          </a:p>
          <a:p>
            <a:pPr lvl="1"/>
            <a:r>
              <a:rPr lang="en-US" dirty="0"/>
              <a:t>Connection to the BMS</a:t>
            </a:r>
          </a:p>
          <a:p>
            <a:pPr lvl="1"/>
            <a:r>
              <a:rPr lang="en-US" dirty="0"/>
              <a:t>Battery operation monitoring</a:t>
            </a:r>
          </a:p>
          <a:p>
            <a:pPr lvl="1"/>
            <a:r>
              <a:rPr lang="en-US" dirty="0"/>
              <a:t>Software update and maintenance</a:t>
            </a:r>
          </a:p>
          <a:p>
            <a:pPr lvl="1"/>
            <a:r>
              <a:rPr lang="en-US" dirty="0"/>
              <a:t>Troubleshooting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D24A29-0A6E-4A0F-9B90-7B8EF9FCB720}"/>
              </a:ext>
            </a:extLst>
          </p:cNvPr>
          <p:cNvSpPr txBox="1">
            <a:spLocks/>
          </p:cNvSpPr>
          <p:nvPr/>
        </p:nvSpPr>
        <p:spPr>
          <a:xfrm>
            <a:off x="2268054" y="1432333"/>
            <a:ext cx="1571947" cy="5460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CREATOR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1DE4667-AEAE-4023-87ED-C3D5ECFA9D56}"/>
              </a:ext>
            </a:extLst>
          </p:cNvPr>
          <p:cNvSpPr txBox="1">
            <a:spLocks/>
          </p:cNvSpPr>
          <p:nvPr/>
        </p:nvSpPr>
        <p:spPr>
          <a:xfrm>
            <a:off x="8170178" y="1471225"/>
            <a:ext cx="1571948" cy="4176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SERVICE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1FB5303-C0DF-4997-87E4-480154BA82E9}"/>
              </a:ext>
            </a:extLst>
          </p:cNvPr>
          <p:cNvSpPr txBox="1">
            <a:spLocks/>
          </p:cNvSpPr>
          <p:nvPr/>
        </p:nvSpPr>
        <p:spPr>
          <a:xfrm>
            <a:off x="2039878" y="1751660"/>
            <a:ext cx="2028302" cy="418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Configuration tool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F7DAF35-76FA-42FB-8547-FFC6FC9C71B3}"/>
              </a:ext>
            </a:extLst>
          </p:cNvPr>
          <p:cNvSpPr txBox="1">
            <a:spLocks/>
          </p:cNvSpPr>
          <p:nvPr/>
        </p:nvSpPr>
        <p:spPr>
          <a:xfrm>
            <a:off x="7035449" y="1751660"/>
            <a:ext cx="3946229" cy="5319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Monitoring and field servicing tool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B68E6-6A34-46CC-9F64-D29285C3FB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7458" y="2094641"/>
            <a:ext cx="3653141" cy="2295167"/>
          </a:xfrm>
          <a:prstGeom prst="rect">
            <a:avLst/>
          </a:prstGeom>
        </p:spPr>
      </p:pic>
      <p:pic>
        <p:nvPicPr>
          <p:cNvPr id="1026" name="Billede 2">
            <a:extLst>
              <a:ext uri="{FF2B5EF4-FFF2-40B4-BE49-F238E27FC236}">
                <a16:creationId xmlns:a16="http://schemas.microsoft.com/office/drawing/2014/main" id="{06B9A86F-9FE1-455A-852D-BA792F5D3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449" y="2099747"/>
            <a:ext cx="3841406" cy="231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67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1F8AFC-B688-425F-917A-E0B767BC51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48429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7F0A9EA-D3C6-4057-BC20-417A6AA57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Service functions - monitoring and field maintenance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EFB78-F641-44E5-AF89-16DF4224F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4440C-7577-482E-BCF4-DAC163B93C3D}" type="slidenum">
              <a:rPr lang="en-DK" smtClean="0"/>
              <a:pPr/>
              <a:t>3</a:t>
            </a:fld>
            <a:endParaRPr lang="en-DK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27823CF-B681-4984-ABF3-05C71F181FE4}"/>
              </a:ext>
            </a:extLst>
          </p:cNvPr>
          <p:cNvSpPr txBox="1">
            <a:spLocks/>
          </p:cNvSpPr>
          <p:nvPr/>
        </p:nvSpPr>
        <p:spPr>
          <a:xfrm>
            <a:off x="6111723" y="3451378"/>
            <a:ext cx="2933205" cy="2129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On-site Software maintenance</a:t>
            </a:r>
          </a:p>
          <a:p>
            <a:r>
              <a:rPr lang="en-US" sz="1200" dirty="0"/>
              <a:t>Upload new BMS configuration previously created in </a:t>
            </a:r>
            <a:r>
              <a:rPr lang="en-US" sz="1200"/>
              <a:t>a CREATOR</a:t>
            </a:r>
            <a:endParaRPr lang="en-US" sz="1200" dirty="0"/>
          </a:p>
          <a:p>
            <a:r>
              <a:rPr lang="en-US" sz="1200" dirty="0"/>
              <a:t>Update to new software version on-site</a:t>
            </a:r>
          </a:p>
          <a:p>
            <a:r>
              <a:rPr lang="en-US" sz="1200" dirty="0" err="1"/>
              <a:t>Bootload</a:t>
            </a:r>
            <a:r>
              <a:rPr lang="en-US" sz="1200" dirty="0"/>
              <a:t> firmware</a:t>
            </a:r>
          </a:p>
          <a:p>
            <a:r>
              <a:rPr lang="en-US" sz="1200" dirty="0"/>
              <a:t>Set time and date in the BMS (for error log)</a:t>
            </a:r>
          </a:p>
          <a:p>
            <a:r>
              <a:rPr lang="en-US" sz="1200" dirty="0"/>
              <a:t>Synch time &amp; date with PC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553AC6A-00D0-437C-BCC1-233C9A196DA9}"/>
              </a:ext>
            </a:extLst>
          </p:cNvPr>
          <p:cNvSpPr txBox="1">
            <a:spLocks/>
          </p:cNvSpPr>
          <p:nvPr/>
        </p:nvSpPr>
        <p:spPr>
          <a:xfrm>
            <a:off x="53329" y="3411061"/>
            <a:ext cx="2933206" cy="2147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Connect &amp; set up BMS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Connect / Disconnect the BMS from the PC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Confirm BMS type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Check BMS serial number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Verify firmware version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Monitor connection</a:t>
            </a:r>
            <a:endParaRPr lang="en-US" sz="3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3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DD4C0CDA-22CB-4303-B1F9-7592FDF1ED70}"/>
              </a:ext>
            </a:extLst>
          </p:cNvPr>
          <p:cNvSpPr txBox="1">
            <a:spLocks/>
          </p:cNvSpPr>
          <p:nvPr/>
        </p:nvSpPr>
        <p:spPr>
          <a:xfrm>
            <a:off x="3257797" y="3406622"/>
            <a:ext cx="2933206" cy="2108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Monitor battery operation</a:t>
            </a:r>
          </a:p>
          <a:p>
            <a:r>
              <a:rPr lang="en-US" sz="1200" dirty="0"/>
              <a:t>Live status monitoring</a:t>
            </a:r>
          </a:p>
          <a:p>
            <a:r>
              <a:rPr lang="en-US" sz="1200" dirty="0"/>
              <a:t>Cell Voltage, Pack Voltage</a:t>
            </a:r>
          </a:p>
          <a:p>
            <a:r>
              <a:rPr lang="en-US" sz="1200" dirty="0"/>
              <a:t>Current</a:t>
            </a:r>
          </a:p>
          <a:p>
            <a:r>
              <a:rPr lang="en-US" sz="1200" dirty="0"/>
              <a:t>Alarms / Warnings</a:t>
            </a:r>
          </a:p>
          <a:p>
            <a:r>
              <a:rPr lang="en-US" sz="1200" dirty="0"/>
              <a:t>Uptime</a:t>
            </a:r>
          </a:p>
          <a:p>
            <a:r>
              <a:rPr lang="en-US" sz="1200" dirty="0"/>
              <a:t>Cell temperature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D32604B3-2831-4543-B802-5418CA4EFA77}"/>
              </a:ext>
            </a:extLst>
          </p:cNvPr>
          <p:cNvSpPr txBox="1">
            <a:spLocks/>
          </p:cNvSpPr>
          <p:nvPr/>
        </p:nvSpPr>
        <p:spPr>
          <a:xfrm>
            <a:off x="9300732" y="3451378"/>
            <a:ext cx="2579516" cy="2129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Troubleshoot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Access and read error logs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Reset the BMS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200" dirty="0"/>
              <a:t>Save the error logs for further analysis / troubleshooting</a:t>
            </a:r>
          </a:p>
        </p:txBody>
      </p:sp>
      <p:pic>
        <p:nvPicPr>
          <p:cNvPr id="43" name="Graphic 42" descr="Plugged Unplugged with solid fill">
            <a:extLst>
              <a:ext uri="{FF2B5EF4-FFF2-40B4-BE49-F238E27FC236}">
                <a16:creationId xmlns:a16="http://schemas.microsoft.com/office/drawing/2014/main" id="{AEAE8B69-43AD-43E0-9440-84E473B9C6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347" y="1922510"/>
            <a:ext cx="1248479" cy="1248479"/>
          </a:xfrm>
          <a:prstGeom prst="rect">
            <a:avLst/>
          </a:prstGeom>
        </p:spPr>
      </p:pic>
      <p:pic>
        <p:nvPicPr>
          <p:cNvPr id="47" name="Graphic 46" descr="Tools with solid fill">
            <a:extLst>
              <a:ext uri="{FF2B5EF4-FFF2-40B4-BE49-F238E27FC236}">
                <a16:creationId xmlns:a16="http://schemas.microsoft.com/office/drawing/2014/main" id="{FBB30ED8-5849-4F70-B493-11EAD8C25F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40555" y="2071118"/>
            <a:ext cx="1099871" cy="1099871"/>
          </a:xfrm>
          <a:prstGeom prst="rect">
            <a:avLst/>
          </a:prstGeom>
        </p:spPr>
      </p:pic>
      <p:pic>
        <p:nvPicPr>
          <p:cNvPr id="49" name="Graphic 48" descr="Illustrator with solid fill">
            <a:extLst>
              <a:ext uri="{FF2B5EF4-FFF2-40B4-BE49-F238E27FC236}">
                <a16:creationId xmlns:a16="http://schemas.microsoft.com/office/drawing/2014/main" id="{E330C217-DCAF-4540-AAD2-073B2C3FDA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57906" y="1922511"/>
            <a:ext cx="1386240" cy="1386240"/>
          </a:xfrm>
          <a:prstGeom prst="rect">
            <a:avLst/>
          </a:prstGeom>
        </p:spPr>
      </p:pic>
      <p:pic>
        <p:nvPicPr>
          <p:cNvPr id="51" name="Graphic 50" descr="Battery charging with solid fill">
            <a:extLst>
              <a:ext uri="{FF2B5EF4-FFF2-40B4-BE49-F238E27FC236}">
                <a16:creationId xmlns:a16="http://schemas.microsoft.com/office/drawing/2014/main" id="{CC9919AE-9D6F-4CF5-AC4B-3CFAC3BFE2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2708" y="1922511"/>
            <a:ext cx="1248478" cy="1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B0E68CBE-C9AD-4878-8EB6-5B7336C80B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22208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a-DK" dirty="0"/>
              <a:t>How to connect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/>
              <a:t>Install the latest version of CREATOR on a PC</a:t>
            </a:r>
          </a:p>
          <a:p>
            <a:r>
              <a:rPr lang="da-DK" sz="1800" dirty="0"/>
              <a:t>Activate SERVICE via </a:t>
            </a:r>
            <a:r>
              <a:rPr lang="da-DK" sz="1800" dirty="0">
                <a:hlinkClick r:id="rId6"/>
              </a:rPr>
              <a:t>lb_activation@sensata.com</a:t>
            </a:r>
            <a:r>
              <a:rPr lang="da-DK" sz="1800" dirty="0"/>
              <a:t> </a:t>
            </a:r>
          </a:p>
          <a:p>
            <a:r>
              <a:rPr lang="da-DK" sz="1800" dirty="0"/>
              <a:t>Connect the BMS to the PC via a PeakCAN adapter</a:t>
            </a:r>
          </a:p>
          <a:p>
            <a:r>
              <a:rPr lang="da-DK" sz="1800" dirty="0"/>
              <a:t>Open CREATOR with the activated SERVICE license</a:t>
            </a:r>
          </a:p>
          <a:p>
            <a:r>
              <a:rPr lang="da-DK" sz="1800" dirty="0"/>
              <a:t>The BMS should be detected by the software</a:t>
            </a:r>
          </a:p>
          <a:p>
            <a:r>
              <a:rPr lang="da-DK" sz="1800" dirty="0"/>
              <a:t>Press Connect on the ”Connection” tab</a:t>
            </a:r>
          </a:p>
          <a:p>
            <a:endParaRPr lang="da-DK" sz="1800" dirty="0"/>
          </a:p>
          <a:p>
            <a:endParaRPr lang="da-DK" sz="1800" dirty="0"/>
          </a:p>
          <a:p>
            <a:endParaRPr lang="da-DK" sz="1800" dirty="0"/>
          </a:p>
        </p:txBody>
      </p:sp>
      <p:pic>
        <p:nvPicPr>
          <p:cNvPr id="6" name="Picture 5" descr="A picture containing indoor, white, sitting, small&#10;&#10;Description automatically generated">
            <a:extLst>
              <a:ext uri="{FF2B5EF4-FFF2-40B4-BE49-F238E27FC236}">
                <a16:creationId xmlns:a16="http://schemas.microsoft.com/office/drawing/2014/main" id="{298C21C2-ADB0-441E-9205-4B55AFD730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798" y="3830714"/>
            <a:ext cx="35528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DE5E7223-A0CE-4AC6-8BF5-1362D7BBB9F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92873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868C1085-8175-4E3B-B312-83EB888C9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sz="4800" dirty="0"/>
              <a:t>Breakdown of features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16E189-6DF0-4FC6-BD68-971ABD301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F04B5-179E-4918-90A9-4066467EBE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05563"/>
            <a:ext cx="2743200" cy="315912"/>
          </a:xfrm>
        </p:spPr>
        <p:txBody>
          <a:bodyPr/>
          <a:lstStyle/>
          <a:p>
            <a:fld id="{9284440C-7577-482E-BCF4-DAC163B93C3D}" type="slidenum">
              <a:rPr lang="en-DK" smtClean="0"/>
              <a:pPr/>
              <a:t>5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83760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C6F4650-6FF0-435D-B5A3-1F039C8379A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308685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00546" y="598000"/>
            <a:ext cx="6086475" cy="545306"/>
          </a:xfrm>
        </p:spPr>
        <p:txBody>
          <a:bodyPr vert="horz"/>
          <a:lstStyle/>
          <a:p>
            <a:r>
              <a:rPr lang="en-IN" dirty="0"/>
              <a:t>Communication Connection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957" y="1589016"/>
            <a:ext cx="7662863" cy="3516802"/>
          </a:xfrm>
        </p:spPr>
      </p:pic>
      <p:sp>
        <p:nvSpPr>
          <p:cNvPr id="16" name="TextBox 15"/>
          <p:cNvSpPr txBox="1"/>
          <p:nvPr/>
        </p:nvSpPr>
        <p:spPr>
          <a:xfrm>
            <a:off x="1935957" y="5398782"/>
            <a:ext cx="79486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Connect/Disconnect the BMS from the PC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Check the type of BMS connected, its Hardware serial number &amp; the firmware version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Possible to check the connection status of the BMS &amp; PC</a:t>
            </a:r>
          </a:p>
        </p:txBody>
      </p:sp>
    </p:spTree>
    <p:extLst>
      <p:ext uri="{BB962C8B-B14F-4D97-AF65-F5344CB8AC3E}">
        <p14:creationId xmlns:p14="http://schemas.microsoft.com/office/powerpoint/2010/main" val="69050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555CE47-77DA-4CA7-9A91-C295D89A43E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2785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154" y="593239"/>
            <a:ext cx="7886700" cy="573881"/>
          </a:xfrm>
        </p:spPr>
        <p:txBody>
          <a:bodyPr vert="horz"/>
          <a:lstStyle/>
          <a:p>
            <a:r>
              <a:rPr lang="en-IN" dirty="0"/>
              <a:t>Service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6948" y="1590930"/>
            <a:ext cx="7571844" cy="3312319"/>
          </a:xfrm>
        </p:spPr>
      </p:pic>
      <p:sp>
        <p:nvSpPr>
          <p:cNvPr id="5" name="TextBox 4"/>
          <p:cNvSpPr txBox="1"/>
          <p:nvPr/>
        </p:nvSpPr>
        <p:spPr>
          <a:xfrm>
            <a:off x="2006948" y="5116314"/>
            <a:ext cx="787394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 err="1"/>
              <a:t>Bootload</a:t>
            </a:r>
            <a:r>
              <a:rPr lang="en-IN" sz="1350" dirty="0"/>
              <a:t> the BMS to upgrade to new software versions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Upload previously saved BMS configuration file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Reset the BMS</a:t>
            </a:r>
          </a:p>
        </p:txBody>
      </p:sp>
    </p:spTree>
    <p:extLst>
      <p:ext uri="{BB962C8B-B14F-4D97-AF65-F5344CB8AC3E}">
        <p14:creationId xmlns:p14="http://schemas.microsoft.com/office/powerpoint/2010/main" val="205082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82DFAD6-5643-4DE8-A6B8-AAD324D72A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0381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413" y="653729"/>
            <a:ext cx="7886700" cy="488156"/>
          </a:xfrm>
        </p:spPr>
        <p:txBody>
          <a:bodyPr vert="horz">
            <a:normAutofit/>
          </a:bodyPr>
          <a:lstStyle/>
          <a:p>
            <a:r>
              <a:rPr lang="en-IN" dirty="0"/>
              <a:t>Live 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189" y="1700513"/>
            <a:ext cx="7368505" cy="3263504"/>
          </a:xfrm>
        </p:spPr>
      </p:pic>
      <p:sp>
        <p:nvSpPr>
          <p:cNvPr id="5" name="TextBox 4"/>
          <p:cNvSpPr txBox="1"/>
          <p:nvPr/>
        </p:nvSpPr>
        <p:spPr>
          <a:xfrm>
            <a:off x="2078189" y="5280941"/>
            <a:ext cx="8667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350" dirty="0"/>
              <a:t>This window shows the complete overview of the system status and parameters such 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BMS state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SOC, Pack voltage, Pack Current, Number of alarms, BMS uptime, Cell Min./Max. temperature &amp; voltages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Graphs of charging &amp; discharging current, min/max cell voltage, temperature, SOC vs time </a:t>
            </a:r>
          </a:p>
        </p:txBody>
      </p:sp>
    </p:spTree>
    <p:extLst>
      <p:ext uri="{BB962C8B-B14F-4D97-AF65-F5344CB8AC3E}">
        <p14:creationId xmlns:p14="http://schemas.microsoft.com/office/powerpoint/2010/main" val="2750187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6F7CC58-B11A-40C8-9C05-B94547527CE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57593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617" y="670009"/>
            <a:ext cx="7400925" cy="476250"/>
          </a:xfrm>
        </p:spPr>
        <p:txBody>
          <a:bodyPr vert="horz">
            <a:normAutofit/>
          </a:bodyPr>
          <a:lstStyle/>
          <a:p>
            <a:r>
              <a:rPr lang="en-IN" dirty="0"/>
              <a:t>BMS board data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3751" y="1726423"/>
            <a:ext cx="7178857" cy="3547385"/>
          </a:xfrm>
        </p:spPr>
      </p:pic>
      <p:sp>
        <p:nvSpPr>
          <p:cNvPr id="5" name="TextBox 4"/>
          <p:cNvSpPr txBox="1"/>
          <p:nvPr/>
        </p:nvSpPr>
        <p:spPr>
          <a:xfrm>
            <a:off x="2013751" y="5433606"/>
            <a:ext cx="6477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GPIO status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Temperature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Current values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Cell voltage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350" dirty="0"/>
              <a:t>The errors that are present in the system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IN" sz="1350" dirty="0"/>
          </a:p>
        </p:txBody>
      </p:sp>
    </p:spTree>
    <p:extLst>
      <p:ext uri="{BB962C8B-B14F-4D97-AF65-F5344CB8AC3E}">
        <p14:creationId xmlns:p14="http://schemas.microsoft.com/office/powerpoint/2010/main" val="42351142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 fontScale="77500" lnSpcReduction="20000"/>
      </a:bodyPr>
      <a:lstStyle>
        <a:defPPr marL="0" indent="0" algn="l">
          <a:buNone/>
          <a:defRPr sz="21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1 presentaiton template" id="{D2A8FAE4-B7DF-4702-AC65-FFB1CE6A4F79}" vid="{47810BD0-400B-4B1E-9665-693025BF5D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 presentaiton template</Template>
  <TotalTime>2222</TotalTime>
  <Words>401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think-cell Slide</vt:lpstr>
      <vt:lpstr>SERVICE</vt:lpstr>
      <vt:lpstr>SERVICE is convenient addition to CREATOR for monitoring and servicing purposes</vt:lpstr>
      <vt:lpstr>Service functions - monitoring and field maintenance</vt:lpstr>
      <vt:lpstr>How to connect</vt:lpstr>
      <vt:lpstr>Breakdown of features</vt:lpstr>
      <vt:lpstr>Communication Connection</vt:lpstr>
      <vt:lpstr>Service</vt:lpstr>
      <vt:lpstr>Live View</vt:lpstr>
      <vt:lpstr>BMS board data</vt:lpstr>
      <vt:lpstr>Logging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LiBAL i-BMS15 Battery Management System</dc:title>
  <dc:creator>Zsolt Bernath</dc:creator>
  <cp:lastModifiedBy>Tran, Chuong</cp:lastModifiedBy>
  <cp:revision>46</cp:revision>
  <dcterms:created xsi:type="dcterms:W3CDTF">2021-09-14T14:36:13Z</dcterms:created>
  <dcterms:modified xsi:type="dcterms:W3CDTF">2022-04-07T15:15:45Z</dcterms:modified>
</cp:coreProperties>
</file>